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1" r:id="rId3"/>
    <p:sldId id="258" r:id="rId4"/>
    <p:sldId id="263" r:id="rId5"/>
    <p:sldId id="266" r:id="rId6"/>
    <p:sldId id="267" r:id="rId7"/>
    <p:sldId id="259" r:id="rId8"/>
    <p:sldId id="265" r:id="rId9"/>
    <p:sldId id="264" r:id="rId10"/>
    <p:sldId id="269" r:id="rId11"/>
    <p:sldId id="270" r:id="rId12"/>
    <p:sldId id="268" r:id="rId13"/>
    <p:sldId id="271" r:id="rId14"/>
    <p:sldId id="297" r:id="rId15"/>
    <p:sldId id="296" r:id="rId16"/>
    <p:sldId id="298" r:id="rId17"/>
    <p:sldId id="299" r:id="rId18"/>
    <p:sldId id="300" r:id="rId19"/>
    <p:sldId id="295" r:id="rId20"/>
    <p:sldId id="272" r:id="rId21"/>
    <p:sldId id="284" r:id="rId22"/>
    <p:sldId id="283" r:id="rId23"/>
    <p:sldId id="285" r:id="rId24"/>
    <p:sldId id="286" r:id="rId25"/>
    <p:sldId id="293" r:id="rId26"/>
    <p:sldId id="287" r:id="rId27"/>
    <p:sldId id="292" r:id="rId28"/>
    <p:sldId id="288" r:id="rId29"/>
    <p:sldId id="289" r:id="rId30"/>
    <p:sldId id="290" r:id="rId31"/>
    <p:sldId id="291" r:id="rId32"/>
    <p:sldId id="294" r:id="rId33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1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BFF14166-1F5C-4153-86EC-B4D9F51C06FE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227807CA-1F58-494B-8575-4311A3B3E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6991AAD-EAFE-4BC4-9573-2E5A914F234D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38B000B-4510-4A0B-8FE9-4BA7236BD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AB552-4E92-4D68-920E-B3DA66E2821D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DA58729-2F71-4F02-B0AC-24CD62A3D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38052-5CCA-4E45-A75D-7463C1238B9E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2BFC-E496-4D0F-804B-FD3917CF4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67DCB-B38C-4AA2-88C7-E08CC0D0B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F5680-0410-4CDD-891C-E02916444D39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4AF28-8045-4CEA-B0E9-5D16119C0322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10CAD-B05B-434D-971D-CFFB9AB9C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4E23-A9E3-4C68-BEB4-7408A0F41362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6BC1F92-EABB-43D0-B6FE-0370CDC92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B22D6-47B8-4731-88CC-6EE2CEB3CA34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39FDF-EFF8-4941-8D60-1D14454E4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Oval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206FA-D833-4988-A23F-3F3DB8864B6E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D20FF32-7DDA-4EA7-80B5-532D8B17E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5BF22-E2F4-49AD-85A4-A7278ACD9BA5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C13B1-22AF-4221-AE62-28626BA7D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E98E3-8CA5-4B77-9E99-BBB9F5915950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0B27806-261B-4693-B213-C3457AAAA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4961553-D822-4EFC-AA38-A603B8CEE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014EE-E173-487E-985F-F99975B8435A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B6094-E7B7-4787-9424-9C2B70AA8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95966-B005-4A1F-8AEC-BAE930AB5676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278623F-7308-4E37-BD7B-B9ADB70BFA90}" type="datetimeFigureOut">
              <a:rPr lang="en-US"/>
              <a:pPr>
                <a:defRPr/>
              </a:pPr>
              <a:t>10/16/2009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47D9EC-CFFF-42E3-B131-85617F539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B232E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B232E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B232E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B232E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B232E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B232E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B232E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B232E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B232E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F2936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4E854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604878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371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</a:rPr>
              <a:t>Developing and Promoting </a:t>
            </a:r>
            <a:br>
              <a:rPr lang="en-US" smtClean="0">
                <a:solidFill>
                  <a:srgbClr val="C00000"/>
                </a:solidFill>
              </a:rPr>
            </a:br>
            <a:r>
              <a:rPr lang="en-US" smtClean="0">
                <a:solidFill>
                  <a:srgbClr val="C00000"/>
                </a:solidFill>
              </a:rPr>
              <a:t>Vibrant Communities</a:t>
            </a:r>
          </a:p>
        </p:txBody>
      </p:sp>
      <p:pic>
        <p:nvPicPr>
          <p:cNvPr id="15362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524000" y="2971800"/>
            <a:ext cx="6248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latin typeface="Georgia" pitchFamily="18" charset="0"/>
              </a:rPr>
              <a:t>William J. Ivoska, Ph.D.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latin typeface="Georgia" pitchFamily="18" charset="0"/>
              </a:rPr>
              <a:t>Vice President, 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latin typeface="Georgia" pitchFamily="18" charset="0"/>
              </a:rPr>
              <a:t>Student Services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Owens Community College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295400" y="1752600"/>
            <a:ext cx="662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Benefits – added tax revenue and avoided cost to government</a:t>
            </a:r>
          </a:p>
          <a:p>
            <a:pPr marL="273050" indent="-273050" eaLnBrk="0" hangingPunct="0"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 sz="2800">
                <a:solidFill>
                  <a:schemeClr val="accent2"/>
                </a:solidFill>
                <a:latin typeface="Georgia" pitchFamily="18" charset="0"/>
              </a:rPr>
              <a:t>	$202.1 million annually</a:t>
            </a:r>
          </a:p>
          <a:p>
            <a:pPr marL="273050" indent="-273050" eaLnBrk="0" hangingPunct="0"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Costs – state and local government funding</a:t>
            </a:r>
          </a:p>
          <a:p>
            <a:pPr marL="547688" lvl="1" indent="-273050" eaLnBrk="0" hangingPunct="0"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 sz="2800">
                <a:solidFill>
                  <a:schemeClr val="accent2"/>
                </a:solidFill>
                <a:latin typeface="Georgia" pitchFamily="18" charset="0"/>
              </a:rPr>
              <a:t>$53.7 million annually</a:t>
            </a: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Owens Community College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514600" y="2286000"/>
            <a:ext cx="4724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 sz="4800">
                <a:solidFill>
                  <a:schemeClr val="tx2"/>
                </a:solidFill>
                <a:latin typeface="Georgia" pitchFamily="18" charset="0"/>
              </a:rPr>
              <a:t>So What Does</a:t>
            </a: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 sz="4800">
                <a:solidFill>
                  <a:schemeClr val="tx2"/>
                </a:solidFill>
                <a:latin typeface="Georgia" pitchFamily="18" charset="0"/>
              </a:rPr>
              <a:t>All This Mean?</a:t>
            </a: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4800" b="1" i="1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219200" y="1676400"/>
            <a:ext cx="6781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 sz="3200">
                <a:solidFill>
                  <a:schemeClr val="tx2"/>
                </a:solidFill>
                <a:latin typeface="Georgia" pitchFamily="18" charset="0"/>
              </a:rPr>
              <a:t>Owens State Community College</a:t>
            </a: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>
                <a:solidFill>
                  <a:schemeClr val="tx2"/>
                </a:solidFill>
                <a:latin typeface="Georgia" pitchFamily="18" charset="0"/>
              </a:rPr>
              <a:t>(The US model of SSHE….)</a:t>
            </a: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r>
              <a:rPr lang="en-US" sz="2400">
                <a:latin typeface="Georgia" pitchFamily="18" charset="0"/>
              </a:rPr>
              <a:t>Enriches the lives of students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r>
              <a:rPr lang="en-US" sz="2400">
                <a:latin typeface="Georgia" pitchFamily="18" charset="0"/>
              </a:rPr>
              <a:t>Increases students’ lifetime income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r>
              <a:rPr lang="en-US" sz="2400">
                <a:latin typeface="Georgia" pitchFamily="18" charset="0"/>
              </a:rPr>
              <a:t>Reduces the demand for social services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r>
              <a:rPr lang="en-US" sz="2400">
                <a:latin typeface="Georgia" pitchFamily="18" charset="0"/>
              </a:rPr>
              <a:t>Contributes to the growth of the economy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4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371600" y="1676400"/>
            <a:ext cx="632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 sz="3200" b="1">
                <a:solidFill>
                  <a:schemeClr val="tx2"/>
                </a:solidFill>
                <a:latin typeface="Georgia" pitchFamily="18" charset="0"/>
              </a:rPr>
              <a:t>Talking to our graduates</a:t>
            </a:r>
          </a:p>
          <a:p>
            <a:pPr marL="273050" indent="-273050" algn="ctr" eaLnBrk="0" hangingPunct="0">
              <a:lnSpc>
                <a:spcPct val="2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 b="1">
              <a:solidFill>
                <a:schemeClr val="tx2"/>
              </a:solidFill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 sz="3200">
                <a:solidFill>
                  <a:schemeClr val="tx2"/>
                </a:solidFill>
                <a:latin typeface="Georgia" pitchFamily="18" charset="0"/>
              </a:rPr>
              <a:t>Results of 2007-2008</a:t>
            </a: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sz="3200">
                <a:solidFill>
                  <a:schemeClr val="tx2"/>
                </a:solidFill>
                <a:latin typeface="Georgia" pitchFamily="18" charset="0"/>
              </a:rPr>
              <a:t>Graduate Follow-up Study</a:t>
            </a:r>
            <a:endParaRPr lang="en-US" sz="24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295400" y="2209800"/>
            <a:ext cx="632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24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533400" y="1600200"/>
          <a:ext cx="8070850" cy="3759200"/>
        </p:xfrm>
        <a:graphic>
          <a:graphicData uri="http://schemas.openxmlformats.org/presentationml/2006/ole">
            <p:oleObj spid="_x0000_s28677" name="Chart" r:id="rId4" imgW="8020216" imgH="3733800" progId="Excel.Chart.8">
              <p:embed/>
            </p:oleObj>
          </a:graphicData>
        </a:graphic>
      </p:graphicFrame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4114800"/>
            <a:ext cx="2209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</a:rPr>
              <a:t>27,929 Graduates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1143000" y="1600200"/>
            <a:ext cx="632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140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 sz="2400">
                <a:latin typeface="Georgia" pitchFamily="18" charset="0"/>
              </a:rPr>
              <a:t>Satisfaction</a:t>
            </a:r>
          </a:p>
          <a:p>
            <a:pPr marL="273050" indent="-273050" eaLnBrk="0" hangingPunct="0">
              <a:lnSpc>
                <a:spcPct val="140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•"/>
            </a:pPr>
            <a:r>
              <a:rPr lang="en-US" sz="2400">
                <a:solidFill>
                  <a:schemeClr val="tx2"/>
                </a:solidFill>
                <a:latin typeface="Georgia" pitchFamily="18" charset="0"/>
              </a:rPr>
              <a:t>94% - Owens helped them achieve their primary educational goal (highest ranking)</a:t>
            </a:r>
          </a:p>
          <a:p>
            <a:pPr marL="273050" indent="-273050" eaLnBrk="0" hangingPunct="0">
              <a:lnSpc>
                <a:spcPct val="140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•"/>
            </a:pPr>
            <a:r>
              <a:rPr lang="en-US" sz="2400">
                <a:solidFill>
                  <a:schemeClr val="tx2"/>
                </a:solidFill>
                <a:latin typeface="Georgia" pitchFamily="18" charset="0"/>
              </a:rPr>
              <a:t>94% - Satisfied with the quality of education in their major</a:t>
            </a:r>
          </a:p>
          <a:p>
            <a:pPr marL="273050" indent="-273050" eaLnBrk="0" hangingPunct="0">
              <a:lnSpc>
                <a:spcPct val="140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•"/>
            </a:pPr>
            <a:r>
              <a:rPr lang="en-US" sz="2400">
                <a:solidFill>
                  <a:schemeClr val="tx2"/>
                </a:solidFill>
                <a:latin typeface="Georgia" pitchFamily="18" charset="0"/>
              </a:rPr>
              <a:t>62% - Availability of web-based courses (lowest ranking)</a:t>
            </a: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solidFill>
                <a:schemeClr val="tx2"/>
              </a:solidFill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295400" y="2209800"/>
            <a:ext cx="632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24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295400" y="1676400"/>
            <a:ext cx="65532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  <a:latin typeface="Georgia" pitchFamily="18" charset="0"/>
              </a:rPr>
              <a:t>		</a:t>
            </a:r>
            <a:r>
              <a:rPr lang="en-US" sz="2400">
                <a:solidFill>
                  <a:schemeClr val="accent1"/>
                </a:solidFill>
                <a:latin typeface="Georgia" pitchFamily="18" charset="0"/>
              </a:rPr>
              <a:t>Employment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69% employed Full Time, 15% part time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65% employed in their field of study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1/3 earn less than $30,000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1/3 earn $30-39,000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1/3 earn over $39,000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1295400" y="2209800"/>
            <a:ext cx="632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24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1219200" y="1905000"/>
            <a:ext cx="662940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</a:rPr>
              <a:t>		</a:t>
            </a:r>
            <a:r>
              <a:rPr lang="en-US" sz="2400">
                <a:solidFill>
                  <a:schemeClr val="accent1"/>
                </a:solidFill>
                <a:latin typeface="Georgia" pitchFamily="18" charset="0"/>
              </a:rPr>
              <a:t>Continuing Education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</a:rPr>
              <a:t>More than 50% of graduates enrolled in two or four-year colleges since graduating from Owens or plan to do so 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</a:rPr>
              <a:t>28.6% enrolled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</a:rPr>
              <a:t>23.2% plan to enroll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295400" y="2209800"/>
            <a:ext cx="632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24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1219200" y="1905000"/>
            <a:ext cx="66294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Georgia" pitchFamily="18" charset="0"/>
              </a:rPr>
              <a:t>Post graduate enrollment: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</a:rPr>
              <a:t>32% University of Toledo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</a:rPr>
              <a:t>29% Owens Community College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</a:rPr>
              <a:t>23% BGSU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</a:rPr>
              <a:t>15% Lourdes College</a:t>
            </a:r>
          </a:p>
          <a:p>
            <a:pPr>
              <a:spcBef>
                <a:spcPct val="50000"/>
              </a:spcBef>
            </a:pPr>
            <a:r>
              <a:rPr lang="en-US" sz="2800" i="1">
                <a:solidFill>
                  <a:schemeClr val="tx2"/>
                </a:solidFill>
              </a:rPr>
              <a:t>61.3% in the same field of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1295400" y="1447800"/>
            <a:ext cx="632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6600" i="1">
              <a:solidFill>
                <a:schemeClr val="tx2"/>
              </a:solidFill>
              <a:latin typeface="Trebuchet MS" pitchFamily="34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en-US" sz="6600" i="1">
                <a:solidFill>
                  <a:schemeClr val="tx2"/>
                </a:solidFill>
                <a:latin typeface="Trebuchet MS" pitchFamily="34" charset="0"/>
              </a:rPr>
              <a:t>The Fun Stuff</a:t>
            </a:r>
            <a:endParaRPr lang="en-US" sz="6600" i="1">
              <a:latin typeface="Trebuchet MS" pitchFamily="34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6600">
              <a:latin typeface="Trebuchet MS" pitchFamily="34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6600">
              <a:latin typeface="Trebuchet MS" pitchFamily="34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6600" b="1" i="1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Vibrant Communities</a:t>
            </a:r>
          </a:p>
        </p:txBody>
      </p:sp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914400" y="1524000"/>
            <a:ext cx="6629400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chemeClr val="tx2"/>
                </a:solidFill>
                <a:latin typeface="Georgia" pitchFamily="18" charset="0"/>
              </a:rPr>
              <a:t>Degrees Awarded: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AA - Associate of Arts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AS – Associate of Science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AAS – Associate of Applied Science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AAB – Associate of Applied Business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ATS – Associate of Technical Studies</a:t>
            </a:r>
          </a:p>
          <a:p>
            <a:pPr>
              <a:spcBef>
                <a:spcPct val="50000"/>
              </a:spcBef>
            </a:pPr>
            <a:endParaRPr lang="en-US" sz="2800">
              <a:solidFill>
                <a:schemeClr val="tx2"/>
              </a:solidFill>
              <a:latin typeface="Georgia" pitchFamily="18" charset="0"/>
            </a:endParaRPr>
          </a:p>
        </p:txBody>
      </p:sp>
      <p:pic>
        <p:nvPicPr>
          <p:cNvPr id="16387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Documents and Settings\householders\Desktop\Tweakst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975" y="1673225"/>
            <a:ext cx="4721225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Center for Fine and Performing Arts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143000" y="44196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Galler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673225"/>
            <a:ext cx="5641975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Walter E. Terhune Gallery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1143000" y="44196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Shakespea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673225"/>
            <a:ext cx="5680075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Student Plays</a:t>
            </a: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1143000" y="41148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4236-Dragon Boat 0805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764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Dragon Boat Festival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143000" y="41910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Backpack to the Future</a:t>
            </a: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1143000" y="44196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  <p:pic>
        <p:nvPicPr>
          <p:cNvPr id="38916" name="Picture 4" descr="children backpack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676400"/>
            <a:ext cx="3182938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00513"/>
            <a:ext cx="88392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Nike Shoe Drive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143000" y="24384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  <p:pic>
        <p:nvPicPr>
          <p:cNvPr id="39940" name="Picture 4" descr="sho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9638" y="1633538"/>
            <a:ext cx="2265362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Clotheli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673225"/>
            <a:ext cx="5641975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The Clothesline Project</a:t>
            </a: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1143000" y="44196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OCC HipHop Xplsn-1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73225"/>
            <a:ext cx="50355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Hip Hop Explosion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1066800" y="45720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Documents and Settings\householders\Desktop\Fall F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1013" y="1633538"/>
            <a:ext cx="5640387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Fall Fest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1143000" y="44196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Mas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676400"/>
            <a:ext cx="5641975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Massage Therapy</a:t>
            </a: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1143000" y="44196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8B232E"/>
                </a:solidFill>
              </a:rPr>
              <a:t>Vibrant Communities</a:t>
            </a: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438400" y="1676400"/>
            <a:ext cx="46482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u="sng">
                <a:solidFill>
                  <a:schemeClr val="tx2"/>
                </a:solidFill>
                <a:latin typeface="Georgia" pitchFamily="18" charset="0"/>
              </a:rPr>
              <a:t>Economic Contribution</a:t>
            </a:r>
          </a:p>
          <a:p>
            <a:pPr>
              <a:spcBef>
                <a:spcPct val="50000"/>
              </a:spcBef>
            </a:pPr>
            <a:endParaRPr lang="en-US" sz="2800">
              <a:solidFill>
                <a:schemeClr val="tx2"/>
              </a:solidFill>
              <a:latin typeface="Georgia" pitchFamily="18" charset="0"/>
            </a:endParaRPr>
          </a:p>
        </p:txBody>
      </p:sp>
      <p:pic>
        <p:nvPicPr>
          <p:cNvPr id="17411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066800" y="2438400"/>
            <a:ext cx="6096000" cy="18018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c o l l e g e   o p e r a t i o n s</a:t>
            </a:r>
          </a:p>
          <a:p>
            <a:pPr algn="r"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s t u d e n t  s p e n d i n g</a:t>
            </a:r>
          </a:p>
          <a:p>
            <a:pPr algn="r"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p a s t  s t u d e n t  p r o d u c t i v i t y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609600" y="4724400"/>
            <a:ext cx="5410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Study by EMSI (Economic Modeling Specialists, Inc.) on the Economic Contribution of Owens Community College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Documents and Settings\householders\Desktop\Dent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1619250"/>
            <a:ext cx="27432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Dental Clinic</a:t>
            </a: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1143000" y="44196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DSCF308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673225"/>
            <a:ext cx="50355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00513"/>
            <a:ext cx="88392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Kick Boxing Classes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1143000" y="46482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socc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633538"/>
            <a:ext cx="5641975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7" descr="logo_gradi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Sports Teams</a:t>
            </a: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1143000" y="44196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3200">
              <a:solidFill>
                <a:schemeClr val="tx2"/>
              </a:solidFill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</a:pPr>
            <a:endParaRPr lang="en-US" sz="2800">
              <a:latin typeface="Georgia" pitchFamily="18" charset="0"/>
            </a:endParaRPr>
          </a:p>
          <a:p>
            <a:pPr marL="547688" lvl="1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algn="ctr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/>
          <p:cNvSpPr txBox="1">
            <a:spLocks noChangeArrowheads="1"/>
          </p:cNvSpPr>
          <p:nvPr/>
        </p:nvSpPr>
        <p:spPr bwMode="auto">
          <a:xfrm>
            <a:off x="838200" y="16764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tx2"/>
              </a:solidFill>
              <a:latin typeface="Georgia" pitchFamily="18" charset="0"/>
            </a:endParaRPr>
          </a:p>
        </p:txBody>
      </p:sp>
      <p:pic>
        <p:nvPicPr>
          <p:cNvPr id="18434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9624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/>
          </p:cNvSpPr>
          <p:nvPr/>
        </p:nvSpPr>
        <p:spPr bwMode="auto">
          <a:xfrm>
            <a:off x="304800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Owens Community College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381000" y="1524000"/>
            <a:ext cx="739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latin typeface="Georgia" pitchFamily="18" charset="0"/>
              </a:rPr>
              <a:t> </a:t>
            </a: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Direct income of faculty and staff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r>
              <a:rPr lang="en-US" sz="2800">
                <a:latin typeface="Georgia" pitchFamily="18" charset="0"/>
              </a:rPr>
              <a:t>$75.9 </a:t>
            </a:r>
            <a:r>
              <a:rPr lang="en-US" sz="2400">
                <a:latin typeface="Georgia" pitchFamily="18" charset="0"/>
              </a:rPr>
              <a:t>million net contribution to area income</a:t>
            </a:r>
          </a:p>
          <a:p>
            <a:pPr marL="547688" lvl="1" indent="-273050" eaLnBrk="0" hangingPunct="0">
              <a:lnSpc>
                <a:spcPct val="4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sz="24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 Spending by students from outside our    	service area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r>
              <a:rPr lang="en-US" sz="2800">
                <a:latin typeface="Georgia" pitchFamily="18" charset="0"/>
              </a:rPr>
              <a:t>$548,000 </a:t>
            </a:r>
            <a:r>
              <a:rPr lang="en-US" sz="2400">
                <a:latin typeface="Georgia" pitchFamily="18" charset="0"/>
              </a:rPr>
              <a:t>contribution to area income</a:t>
            </a:r>
          </a:p>
          <a:p>
            <a:pPr marL="547688" lvl="1" indent="-273050" eaLnBrk="0" hangingPunct="0">
              <a:lnSpc>
                <a:spcPct val="3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sz="24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latin typeface="Georgia" pitchFamily="18" charset="0"/>
              </a:rPr>
              <a:t> </a:t>
            </a: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Past Student Productivity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r>
              <a:rPr lang="en-US" sz="2800">
                <a:latin typeface="Georgia" pitchFamily="18" charset="0"/>
              </a:rPr>
              <a:t>$581.3 </a:t>
            </a:r>
            <a:r>
              <a:rPr lang="en-US" sz="2400">
                <a:latin typeface="Georgia" pitchFamily="18" charset="0"/>
              </a:rPr>
              <a:t>million contribution to area income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4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838200" y="16764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endParaRPr lang="en-US" sz="2400">
              <a:solidFill>
                <a:schemeClr val="tx2"/>
              </a:solidFill>
              <a:latin typeface="Georgia" pitchFamily="18" charset="0"/>
            </a:endParaRPr>
          </a:p>
        </p:txBody>
      </p:sp>
      <p:pic>
        <p:nvPicPr>
          <p:cNvPr id="19458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066800" y="2362200"/>
            <a:ext cx="5262563" cy="24431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u="sng">
                <a:solidFill>
                  <a:schemeClr val="tx2"/>
                </a:solidFill>
                <a:latin typeface="Georgia" pitchFamily="18" charset="0"/>
              </a:rPr>
              <a:t>Social Perspective</a:t>
            </a:r>
          </a:p>
          <a:p>
            <a:pPr algn="r"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s t u d e n t  p e r s p e c t i v e</a:t>
            </a:r>
          </a:p>
          <a:p>
            <a:pPr algn="r"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s o c i a l  p e r s p e c t i v e</a:t>
            </a:r>
          </a:p>
          <a:p>
            <a:pPr algn="r"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t a x p a y e r  p e r s p e c t i v 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9624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Owens Community College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1143000" y="16002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762000" y="1676400"/>
            <a:ext cx="739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latin typeface="Georgia" pitchFamily="18" charset="0"/>
              </a:rPr>
              <a:t> </a:t>
            </a: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Benefits – present value of increased future income</a:t>
            </a:r>
            <a:endParaRPr lang="en-US" sz="29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 Costs – tuition, fees and opportunity cost of time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sz="24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latin typeface="Georgia" pitchFamily="18" charset="0"/>
              </a:rPr>
              <a:t> </a:t>
            </a: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Benefits:  $1.1 billion</a:t>
            </a: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 Costs:  $217.6 million</a:t>
            </a: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 16.2% student return on investment</a:t>
            </a:r>
            <a:endParaRPr lang="en-US" sz="29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4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914400" y="1905000"/>
            <a:ext cx="739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latin typeface="Georgia" pitchFamily="18" charset="0"/>
              </a:rPr>
              <a:t> </a:t>
            </a: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Associate Degree Graduates earn an average of $45, 500 per year,  35%  more than someone with a high school diploma</a:t>
            </a:r>
          </a:p>
          <a:p>
            <a:pPr marL="273050" indent="-273050" eaLnBrk="0" hangingPunct="0">
              <a:lnSpc>
                <a:spcPct val="40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sz="2800">
              <a:solidFill>
                <a:schemeClr val="tx2"/>
              </a:solidFill>
              <a:latin typeface="Georgia" pitchFamily="18" charset="0"/>
            </a:endParaRPr>
          </a:p>
          <a:p>
            <a:pPr marL="273050" indent="-273050" eaLnBrk="0" hangingPunct="0"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 Over their future careers, earn $448, 400 more than someone with a high school diploma</a:t>
            </a:r>
            <a:endParaRPr lang="en-US" sz="29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4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Vibrant Communities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1066800" y="2133600"/>
            <a:ext cx="685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latin typeface="Georgia" pitchFamily="18" charset="0"/>
              </a:rPr>
              <a:t> </a:t>
            </a: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Education is statistically correlated with improved lifestyles</a:t>
            </a:r>
          </a:p>
          <a:p>
            <a:pPr marL="273050" indent="-273050" eaLnBrk="0" hangingPunct="0"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This translates into medical, crime and unemployment savings to taxpayers</a:t>
            </a:r>
            <a:endParaRPr lang="en-US" sz="29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400">
              <a:latin typeface="Georgia" pitchFamily="18" charset="0"/>
            </a:endParaRP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1143000" lvl="2" indent="-22860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7" descr="logo_gradi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14800"/>
            <a:ext cx="88392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300">
                <a:solidFill>
                  <a:srgbClr val="8B232E"/>
                </a:solidFill>
                <a:latin typeface="Georgia" pitchFamily="18" charset="0"/>
              </a:rPr>
              <a:t>Owens Community College</a:t>
            </a:r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762000" y="1676400"/>
            <a:ext cx="739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latin typeface="Georgia" pitchFamily="18" charset="0"/>
              </a:rPr>
              <a:t> </a:t>
            </a: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Medical		$ 3.0 million</a:t>
            </a: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 Crime		$ 2.2 million</a:t>
            </a: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 Welfare/Unemployment</a:t>
            </a:r>
          </a:p>
          <a:p>
            <a:pPr marL="1371600" lvl="4" indent="-228600" eaLnBrk="0" hangingPunct="0">
              <a:lnSpc>
                <a:spcPct val="75000"/>
              </a:lnSpc>
              <a:spcAft>
                <a:spcPct val="40000"/>
              </a:spcAft>
              <a:buClr>
                <a:srgbClr val="604878"/>
              </a:buClr>
            </a:pPr>
            <a:r>
              <a:rPr lang="en-US" sz="2200">
                <a:latin typeface="Georgia" pitchFamily="18" charset="0"/>
              </a:rPr>
              <a:t>			</a:t>
            </a:r>
            <a:r>
              <a:rPr lang="en-US" sz="2800">
                <a:solidFill>
                  <a:schemeClr val="tx2"/>
                </a:solidFill>
                <a:latin typeface="Georgia" pitchFamily="18" charset="0"/>
              </a:rPr>
              <a:t>$ 553,000</a:t>
            </a:r>
          </a:p>
          <a:p>
            <a:pPr marL="822325" lvl="2" indent="-228600" eaLnBrk="0" hangingPunct="0">
              <a:lnSpc>
                <a:spcPct val="75000"/>
              </a:lnSpc>
              <a:spcAft>
                <a:spcPct val="40000"/>
              </a:spcAft>
              <a:buClr>
                <a:srgbClr val="9F2936"/>
              </a:buClr>
              <a:buSzPct val="75000"/>
              <a:buFont typeface="Wingdings 2" pitchFamily="18" charset="2"/>
              <a:buNone/>
            </a:pPr>
            <a:r>
              <a:rPr lang="en-US" sz="2200" u="sng">
                <a:latin typeface="Georgia" pitchFamily="18" charset="0"/>
              </a:rPr>
              <a:t>____________________________</a:t>
            </a:r>
          </a:p>
          <a:p>
            <a:pPr marL="822325" lvl="2" indent="-228600" eaLnBrk="0" hangingPunct="0">
              <a:lnSpc>
                <a:spcPct val="75000"/>
              </a:lnSpc>
              <a:spcAft>
                <a:spcPct val="40000"/>
              </a:spcAft>
              <a:buClr>
                <a:srgbClr val="9F2936"/>
              </a:buClr>
              <a:buSzPct val="75000"/>
              <a:buFont typeface="Wingdings 2" pitchFamily="18" charset="2"/>
              <a:buChar char=""/>
            </a:pPr>
            <a:endParaRPr lang="en-US" sz="2200" u="sng">
              <a:latin typeface="Georgia" pitchFamily="18" charset="0"/>
            </a:endParaRPr>
          </a:p>
          <a:p>
            <a:pPr marL="822325" lvl="2" indent="-228600" eaLnBrk="0" hangingPunct="0">
              <a:lnSpc>
                <a:spcPct val="75000"/>
              </a:lnSpc>
              <a:spcAft>
                <a:spcPct val="40000"/>
              </a:spcAft>
              <a:buClr>
                <a:srgbClr val="9F2936"/>
              </a:buClr>
              <a:buSzPct val="75000"/>
              <a:buFont typeface="Wingdings 2" pitchFamily="18" charset="2"/>
              <a:buNone/>
            </a:pPr>
            <a:r>
              <a:rPr lang="en-US" sz="3200">
                <a:latin typeface="Georgia" pitchFamily="18" charset="0"/>
              </a:rPr>
              <a:t>    $5.8 million Annual Savings</a:t>
            </a:r>
          </a:p>
          <a:p>
            <a:pPr marL="547688" lvl="1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endParaRPr lang="en-US" sz="2800">
              <a:latin typeface="Georgia" pitchFamily="18" charset="0"/>
            </a:endParaRPr>
          </a:p>
          <a:p>
            <a:pPr marL="273050" indent="-273050" eaLnBrk="0" hangingPunct="0">
              <a:lnSpc>
                <a:spcPct val="75000"/>
              </a:lnSpc>
              <a:spcAft>
                <a:spcPct val="4000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b="1" i="1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Owens">
      <a:dk1>
        <a:srgbClr val="9F2936"/>
      </a:dk1>
      <a:lt1>
        <a:sysClr val="window" lastClr="FFFFFF"/>
      </a:lt1>
      <a:dk2>
        <a:srgbClr val="323232"/>
      </a:dk2>
      <a:lt2>
        <a:srgbClr val="F2F2F2"/>
      </a:lt2>
      <a:accent1>
        <a:srgbClr val="9F2936"/>
      </a:accent1>
      <a:accent2>
        <a:srgbClr val="9F2936"/>
      </a:accent2>
      <a:accent3>
        <a:srgbClr val="9F2936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2001</TotalTime>
  <Words>551</Words>
  <Application>Microsoft Office PowerPoint</Application>
  <PresentationFormat>On-screen Show (4:3)</PresentationFormat>
  <Paragraphs>161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Arial</vt:lpstr>
      <vt:lpstr>Georgia</vt:lpstr>
      <vt:lpstr>Wingdings 2</vt:lpstr>
      <vt:lpstr>Wingdings</vt:lpstr>
      <vt:lpstr>Calibri</vt:lpstr>
      <vt:lpstr>Trebuchet MS</vt:lpstr>
      <vt:lpstr>Civic</vt:lpstr>
      <vt:lpstr>Civic</vt:lpstr>
      <vt:lpstr>Civic</vt:lpstr>
      <vt:lpstr>Civic</vt:lpstr>
      <vt:lpstr>Civic</vt:lpstr>
      <vt:lpstr>Civic</vt:lpstr>
      <vt:lpstr>Civic</vt:lpstr>
      <vt:lpstr>Civic</vt:lpstr>
      <vt:lpstr>Civic</vt:lpstr>
      <vt:lpstr>Civic</vt:lpstr>
      <vt:lpstr>Civic</vt:lpstr>
      <vt:lpstr>Civic</vt:lpstr>
      <vt:lpstr>Chart</vt:lpstr>
      <vt:lpstr>Developing and Promoting  Vibrant Communities</vt:lpstr>
      <vt:lpstr>Vibrant Communities</vt:lpstr>
      <vt:lpstr>Vibrant Communities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OCC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ITS</dc:creator>
  <cp:lastModifiedBy>ITS</cp:lastModifiedBy>
  <cp:revision>47</cp:revision>
  <dcterms:created xsi:type="dcterms:W3CDTF">2009-09-22T15:49:35Z</dcterms:created>
  <dcterms:modified xsi:type="dcterms:W3CDTF">2009-10-16T13:39:05Z</dcterms:modified>
</cp:coreProperties>
</file>